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C3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07EDA-40E4-48F0-BC1E-916B53D5E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5D4EAD-B41C-4098-8F9C-BB6AD8BBA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A3FDDD-8BF8-46D4-96B8-139FF43E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E6F-5D3F-4D14-9087-4D61498B0729}" type="datetime1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41ADDD-9D62-4577-A99C-09EA852E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B2DE84-0463-4B7B-8D52-DB92E78E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29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7EE631-5593-40EC-B5CF-2EBF15E3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E10F2F-C6B0-4D34-868C-B4667121D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E6946D-77FF-4C6F-B2B8-BE37C867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D0B-A55D-4779-8BAF-5A7799E5A9EB}" type="datetime1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EAD8F0-623D-4500-BC47-AF8ABA22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2DCDF5-171A-48D3-9958-449DD89A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3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3CE89FB-EB04-4A39-B1E7-C86AA223F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FD5EFC-298E-4B5A-B9AE-08D070A39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FBF0B9-8AC6-45EB-A7AC-35B88A98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2915-1B16-4D80-92CD-DC7A22BBF014}" type="datetime1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22FCBD-6516-49E6-91AF-4D83E8A8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800D3E-F363-473E-8CC8-67E66354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22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E37A3-2FF5-4A6E-A1C4-668AC078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68F60A-D793-499B-8771-E572EA33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3464B9-114D-4DF2-8714-300813C7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C408-2C72-489E-92A9-B1733411D0C2}" type="datetime1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0D931B-7C4C-4CB5-9C95-0C0C502D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4B2D2D-B048-4CA8-B1B9-35C761B8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99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ADF8F3-B8E1-4242-AD86-D0E9E7C6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AD5C66-B960-4D4C-8EF7-C8748FB2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E1B1E1-34A2-48FB-9552-1BBD148E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13D5-5C1D-48B4-99AB-0BF7AEC23352}" type="datetime1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7DF201-6D95-4236-9976-6CDAA5B2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7061C0-E993-4E42-AFCC-51E303E1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57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74C55F-644E-476B-8EFF-DD5B3402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FE0F86-8FD1-400D-987E-08383F07D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844B18-3D87-4E05-B2AF-D5F9B8A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58A571-6AAB-42AA-9177-F47EFD78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0659-5C7D-4CCB-AC9B-D9081FACC85A}" type="datetime1">
              <a:rPr lang="pl-PL" smtClean="0"/>
              <a:t>07.04.2025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94F45F-1A72-49AD-BD2D-D04FA298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42E9DA-07CC-4AE8-A17E-213D926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77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F0C410-0F3F-4C14-84BB-842E8597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21A947-1B40-418A-8301-0DAD0428A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20056C-3F40-41D4-BEA0-8BBD2DD39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5F2154-E712-49BE-8AF7-B465D070A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6DCEC1-6F90-4EB9-800D-93F585391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7C04C8-B453-4AD7-8EE8-5B33EE54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9EDE-3AD4-455C-AC7B-7B63DB6ECBAF}" type="datetime1">
              <a:rPr lang="pl-PL" smtClean="0"/>
              <a:t>07.04.2025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6C9AF5-E7BC-4FC4-9B62-5E978A0C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D75BC59-F2D9-4058-8EF3-97237575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2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36E98-F163-4592-888E-CA2180B8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1ABDC31-E133-4532-8A7B-3B46586C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3ED-B051-4FC8-9A5B-349F9C17662A}" type="datetime1">
              <a:rPr lang="pl-PL" smtClean="0"/>
              <a:t>07.04.2025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B964E5E-63A8-4A58-917D-06B6F2C8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153145-BC4A-465B-AB94-66F96CB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10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91D09F4-793D-4511-A17C-6A543FBD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17B-5294-4688-BDF1-8934A74EFDE2}" type="datetime1">
              <a:rPr lang="pl-PL" smtClean="0"/>
              <a:t>07.04.2025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1AAA639-8076-4E14-834A-EF39C9A7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C17697-39DA-43AE-BA3E-83C24304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BDCE0E-0AF5-4EC2-B5BE-7FAE1508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91D736-D082-40AC-B005-7CF238B5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743ED9-3311-4762-9C9F-8F000F941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6BEAA9-1D00-4045-9C5B-01CBA2ED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DD96-1CCE-4F70-9726-0E67F5D07F09}" type="datetime1">
              <a:rPr lang="pl-PL" smtClean="0"/>
              <a:t>07.04.2025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F17588-47FD-4114-AF47-E0911DA8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6CE97E-2B58-443D-B96B-D600D0D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3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7FF715-5AB1-48A1-8AE4-6F905B71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05C5BF1-BC1D-4F82-A6DB-0CDCF59E7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4D6EB6-F843-44A3-875B-29873441D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B5F631-186E-4D64-9822-50E406C0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40B-9D93-456F-A2E9-DD453BA3911B}" type="datetime1">
              <a:rPr lang="pl-PL" smtClean="0"/>
              <a:t>07.04.2025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8A46CA-2913-46BC-BBD7-72E6F7CE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Wojciech Bożek, WPiA US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A5D2B9-9CD0-4CC5-9A6E-EBFAC3FC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3B81-EB9D-444D-9BD3-59D07EA5E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57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0000" contrast="20000"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7F11C9-60BE-5020-AA5B-BD3221490BAD}"/>
              </a:ext>
            </a:extLst>
          </p:cNvPr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5C71C9-4642-F992-ECF4-B849845C25A8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1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8B99E0D-684A-4ADD-B963-BCC12445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B341D2-CC92-4D3B-BB7D-474845E0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79975F-6C16-4118-92A1-856AB6EF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86F5A8-6513-4FD3-ACED-6236D60633A6}" type="datetime1">
              <a:rPr lang="pl-PL" smtClean="0"/>
              <a:pPr/>
              <a:t>07.04.2025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A37AE-3BF1-4E7A-A2E2-9A74C7F45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dr Paweł Mańczyk, </a:t>
            </a:r>
            <a:r>
              <a:rPr lang="pl-PL" dirty="0" err="1"/>
              <a:t>WPiA</a:t>
            </a:r>
            <a:r>
              <a:rPr lang="pl-PL" dirty="0"/>
              <a:t> US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ADA4A0-46D5-40BA-B9AB-2EC160E4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833B81-EB9D-444D-9BD3-59D07EA5E40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473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pia.usz.edu.pl/centrum-analiz-prawnych-uniwersytetu-szczecinskieg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7C9033F-7E16-8775-DC29-E4B05D7A2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4694" r="8816" b="10143"/>
          <a:stretch/>
        </p:blipFill>
        <p:spPr>
          <a:xfrm>
            <a:off x="3278521" y="144131"/>
            <a:ext cx="2707341" cy="113851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6BE514-2C03-B851-2F88-64E9BC84C491}"/>
              </a:ext>
            </a:extLst>
          </p:cNvPr>
          <p:cNvSpPr txBox="1"/>
          <p:nvPr/>
        </p:nvSpPr>
        <p:spPr>
          <a:xfrm>
            <a:off x="8191500" y="1069432"/>
            <a:ext cx="3612874" cy="2999246"/>
          </a:xfrm>
          <a:prstGeom prst="rect">
            <a:avLst/>
          </a:prstGeom>
          <a:solidFill>
            <a:srgbClr val="612C32">
              <a:alpha val="8000"/>
            </a:srgbClr>
          </a:solidFill>
          <a:ln w="50800" cap="rnd">
            <a:solidFill>
              <a:srgbClr val="FF99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44000" tIns="144000" rIns="144000" bIns="144000" rtlCol="0">
            <a:spAutoFit/>
          </a:bodyPr>
          <a:lstStyle/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F52C376-880C-7E40-2DEB-66CEF6C26917}"/>
              </a:ext>
            </a:extLst>
          </p:cNvPr>
          <p:cNvSpPr txBox="1"/>
          <p:nvPr/>
        </p:nvSpPr>
        <p:spPr>
          <a:xfrm>
            <a:off x="407504" y="2004128"/>
            <a:ext cx="7270474" cy="3968742"/>
          </a:xfrm>
          <a:prstGeom prst="rect">
            <a:avLst/>
          </a:prstGeom>
          <a:solidFill>
            <a:srgbClr val="612C32">
              <a:alpha val="8000"/>
            </a:srgbClr>
          </a:solidFill>
          <a:ln w="50800" cap="rnd">
            <a:solidFill>
              <a:srgbClr val="FF99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44000" tIns="144000" rIns="144000" bIns="144000" rtlCol="0">
            <a:spAutoFit/>
          </a:bodyPr>
          <a:lstStyle/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200" b="1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  <a:p>
            <a:endParaRPr lang="pl-PL" sz="1100" dirty="0">
              <a:solidFill>
                <a:srgbClr val="612C32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F28DEA2-647C-D741-CAB2-CF3B25C089E2}"/>
              </a:ext>
            </a:extLst>
          </p:cNvPr>
          <p:cNvSpPr txBox="1"/>
          <p:nvPr/>
        </p:nvSpPr>
        <p:spPr>
          <a:xfrm>
            <a:off x="8191500" y="4501151"/>
            <a:ext cx="3612874" cy="1460363"/>
          </a:xfrm>
          <a:prstGeom prst="rect">
            <a:avLst/>
          </a:prstGeom>
          <a:solidFill>
            <a:srgbClr val="612C32">
              <a:alpha val="8000"/>
            </a:srgbClr>
          </a:solidFill>
          <a:ln w="50800" cap="rnd">
            <a:solidFill>
              <a:srgbClr val="FF99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44000" tIns="144000" rIns="144000" bIns="144000" rtlCol="0">
            <a:spAutoFit/>
          </a:bodyPr>
          <a:lstStyle/>
          <a:p>
            <a:pPr algn="ctr"/>
            <a:endParaRPr lang="pl-PL" sz="1600" b="1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pPr algn="ctr"/>
            <a:endParaRPr lang="pl-PL" sz="1600" b="1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pPr algn="ctr">
              <a:tabLst>
                <a:tab pos="714375" algn="l"/>
              </a:tabLst>
            </a:pPr>
            <a:r>
              <a:rPr lang="pl-PL" sz="1100" dirty="0">
                <a:solidFill>
                  <a:srgbClr val="612C3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ptos" panose="020B0004020202020204" pitchFamily="34" charset="0"/>
              </a:rPr>
              <a:t>	</a:t>
            </a:r>
          </a:p>
          <a:p>
            <a:pPr algn="ctr">
              <a:tabLst>
                <a:tab pos="714375" algn="l"/>
              </a:tabLst>
            </a:pPr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pPr algn="ctr">
              <a:tabLst>
                <a:tab pos="714375" algn="l"/>
              </a:tabLst>
            </a:pPr>
            <a:r>
              <a:rPr lang="pl-PL" sz="1100" dirty="0">
                <a:solidFill>
                  <a:srgbClr val="612C3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ptos" panose="020B0004020202020204" pitchFamily="34" charset="0"/>
              </a:rPr>
              <a:t>	</a:t>
            </a:r>
            <a:endParaRPr lang="pl-PL" sz="105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  <a:p>
            <a:pPr algn="ctr">
              <a:tabLst>
                <a:tab pos="714375" algn="l"/>
              </a:tabLst>
            </a:pPr>
            <a:endParaRPr lang="pl-PL" sz="1100" dirty="0">
              <a:solidFill>
                <a:srgbClr val="612C3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ptos" panose="020B0004020202020204" pitchFamily="34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6F806419-F37E-30C5-C32A-1FEB0C767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97249"/>
              </p:ext>
            </p:extLst>
          </p:nvPr>
        </p:nvGraphicFramePr>
        <p:xfrm>
          <a:off x="8328681" y="4596483"/>
          <a:ext cx="3338512" cy="143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512">
                  <a:extLst>
                    <a:ext uri="{9D8B030D-6E8A-4147-A177-3AD203B41FA5}">
                      <a16:colId xmlns:a16="http://schemas.microsoft.com/office/drawing/2014/main" val="3082397978"/>
                    </a:ext>
                  </a:extLst>
                </a:gridCol>
              </a:tblGrid>
              <a:tr h="239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Zapraszamy do współpracy!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76517"/>
                  </a:ext>
                </a:extLst>
              </a:tr>
              <a:tr h="174550">
                <a:tc>
                  <a:txBody>
                    <a:bodyPr/>
                    <a:lstStyle/>
                    <a:p>
                      <a:pPr algn="ctr"/>
                      <a:endParaRPr lang="pl-PL" sz="200" b="1" dirty="0">
                        <a:solidFill>
                          <a:srgbClr val="612C32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pl-PL" sz="1200" b="1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dr hab. Wojciech Bożek, prof. US</a:t>
                      </a:r>
                      <a:endParaRPr lang="pl-PL" sz="1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235920"/>
                  </a:ext>
                </a:extLst>
              </a:tr>
              <a:tr h="603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1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Dyrektor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1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Centrum Analiz Prawnych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1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Uniwersytetu Szczecińskiego </a:t>
                      </a:r>
                      <a:endParaRPr lang="pl-PL" sz="1200" b="0" i="1" dirty="0">
                        <a:solidFill>
                          <a:srgbClr val="612C32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Aptos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700" b="1" dirty="0">
                        <a:solidFill>
                          <a:srgbClr val="612C32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275881"/>
                  </a:ext>
                </a:extLst>
              </a:tr>
              <a:tr h="347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capus@usz.edu.pl</a:t>
                      </a:r>
                    </a:p>
                    <a:p>
                      <a:pPr algn="ctr"/>
                      <a:endParaRPr lang="pl-PL" sz="10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937251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087E2F1C-224B-AD32-D2D9-895B53CD2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85994"/>
              </p:ext>
            </p:extLst>
          </p:nvPr>
        </p:nvGraphicFramePr>
        <p:xfrm>
          <a:off x="8286190" y="1242338"/>
          <a:ext cx="3762375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val="833013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Oferujemy wsparcie w zakresie prawa, w tym: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cywilnego materialnego i procesowego,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handlowego,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i postępowania administracyjnego,</a:t>
                      </a:r>
                      <a:b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</a:b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oraz postępowania sądowoadministracyjnego,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karnego materialnego i procesowego,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finansowego, bankowego i podatkowego,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ochrony środowiska,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gospodarczego publicznego,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samorządu terytorialnego,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pracy i ubezpieczeń społecznych,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konstytucyjnego,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upadłościowego i restrukturyzacyjnego,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wyznaniowego,</a:t>
                      </a:r>
                    </a:p>
                    <a:p>
                      <a:pPr marL="358775" indent="-176213">
                        <a:buFont typeface="Wingdings" panose="05000000000000000000" pitchFamily="2" charset="2"/>
                        <a:buChar char="q"/>
                      </a:pPr>
                      <a:r>
                        <a:rPr lang="pl-PL" sz="1050" b="0" dirty="0">
                          <a:solidFill>
                            <a:srgbClr val="612C32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ptos" panose="020B0004020202020204" pitchFamily="34" charset="0"/>
                        </a:rPr>
                        <a:t>prawa międzynarodowego, w tym prawa Unii Europejskiej.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095952"/>
                  </a:ext>
                </a:extLst>
              </a:tr>
            </a:tbl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CD86D36-9491-203B-D809-712D7DE9F940}"/>
              </a:ext>
            </a:extLst>
          </p:cNvPr>
          <p:cNvSpPr txBox="1"/>
          <p:nvPr/>
        </p:nvSpPr>
        <p:spPr>
          <a:xfrm>
            <a:off x="407504" y="1405441"/>
            <a:ext cx="7270474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612C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</a:rPr>
              <a:t>Centrum Analiz Prawnych Uniwersytetu Szczecińskiego </a:t>
            </a:r>
            <a:endParaRPr lang="pl-PL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E899456F-AC69-4662-DDDF-2EE0D3E36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69297"/>
              </p:ext>
            </p:extLst>
          </p:nvPr>
        </p:nvGraphicFramePr>
        <p:xfrm>
          <a:off x="516110" y="2155103"/>
          <a:ext cx="7057093" cy="370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7093">
                  <a:extLst>
                    <a:ext uri="{9D8B030D-6E8A-4147-A177-3AD203B41FA5}">
                      <a16:colId xmlns:a16="http://schemas.microsoft.com/office/drawing/2014/main" val="195884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Centrum Analiz Prawnych Uniwersytetu Szczecińskiego (CAP US)</a:t>
                      </a:r>
                      <a:br>
                        <a:rPr lang="pl-PL" sz="1400" b="1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pl-PL" sz="1400" b="1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jako niezależny ośrodek ekspercki zaprasza do współpracy: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0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organy administracji rządowej i samorządowej,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0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inne podmioty wykonujące zadania publiczne,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0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podmioty prawa prywatnego (w tym przedsiębiorców i instytucje otoczenia biznesu),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0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organizacje non profit,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0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osoby fizyczne nieprowadzące działalności gospodarczej.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pl-PL" sz="1050" b="0" dirty="0">
                        <a:solidFill>
                          <a:srgbClr val="612C32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pl-PL" sz="1050" b="0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W ramach współpracy CAP US oferuje odpłatne sporządzanie analiz, ekspertyz, opinii oraz wszelkiego rodzaju szkoleń eksperckich z zakresu różnych dziedzin prawa, jak też wykonuje inne zlecenia, w ramach zgłoszonego zapotrzebowania.</a:t>
                      </a:r>
                    </a:p>
                    <a:p>
                      <a:endParaRPr lang="pl-PL" sz="1050" b="0" dirty="0">
                        <a:solidFill>
                          <a:srgbClr val="612C32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Nasza wiedza i doświadczenie</a:t>
                      </a:r>
                      <a:endParaRPr lang="pl-PL" sz="1050" b="0" dirty="0">
                        <a:solidFill>
                          <a:srgbClr val="612C32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pl-PL" sz="1050" b="0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Uniwersytet Szczeciński skupia kilkuset ekspertów (zarówno teoretyków i praktyków) o wszechstronnej specjalizacji, gotowych do dzielenia się swoją wiedzą i doświadczeniem z otoczeniem społeczno-gospodarczym. Wspomniana wszechstronność pozwala nam na kompleksowe podejście do każdego, nawet najbardziej złożonego zagadnienia.</a:t>
                      </a:r>
                    </a:p>
                    <a:p>
                      <a:endParaRPr lang="pl-PL" sz="1050" b="0" dirty="0">
                        <a:solidFill>
                          <a:srgbClr val="612C32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CAP US zapewnia wysoki poziom merytoryczny, rzetelność</a:t>
                      </a:r>
                      <a:br>
                        <a:rPr lang="pl-PL" sz="1600" b="1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612C32"/>
                          </a:solidFill>
                          <a:effectLst/>
                          <a:latin typeface="Aptos" panose="020B0004020202020204" pitchFamily="34" charset="0"/>
                        </a:rPr>
                        <a:t>oraz terminowość wykonywanych zleceń</a:t>
                      </a:r>
                    </a:p>
                    <a:p>
                      <a:endParaRPr lang="pl-PL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893834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B4FB06DD-3CE6-8AF7-01AD-58C9A46F3D09}"/>
              </a:ext>
            </a:extLst>
          </p:cNvPr>
          <p:cNvSpPr txBox="1"/>
          <p:nvPr/>
        </p:nvSpPr>
        <p:spPr>
          <a:xfrm>
            <a:off x="167951" y="6405343"/>
            <a:ext cx="8640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https://wpia.usz.edu.pl/centrum-analiz-prawnych-uniwersytetu-szczecinskiego/</a:t>
            </a:r>
            <a:r>
              <a:rPr lang="pl-PL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59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270</Words>
  <Application>Microsoft Office PowerPoint</Application>
  <PresentationFormat>Panoramiczny</PresentationFormat>
  <Paragraphs>73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Wingdings</vt:lpstr>
      <vt:lpstr>1_Motyw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CAPUS</dc:creator>
  <cp:lastModifiedBy>Wojciech Bożek</cp:lastModifiedBy>
  <cp:revision>7</cp:revision>
  <dcterms:created xsi:type="dcterms:W3CDTF">2023-11-14T19:33:48Z</dcterms:created>
  <dcterms:modified xsi:type="dcterms:W3CDTF">2025-04-07T07:46:01Z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2023-11-16T12:06:53Z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a5619675-4aeb-43d1-ae05-8ce2f02cd6a0</vt:lpwstr>
  </property>
  <property fmtid="{D5CDD505-2E9C-101B-9397-08002B2CF9AE}" pid="8" name="MSIP_Label_ea60d57e-af5b-4752-ac57-3e4f28ca11dc_ContentBits">
    <vt:lpwstr>0</vt:lpwstr>
  </property>
</Properties>
</file>